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57" r:id="rId3"/>
    <p:sldId id="258" r:id="rId4"/>
    <p:sldId id="263" r:id="rId5"/>
    <p:sldId id="262" r:id="rId6"/>
    <p:sldId id="278" r:id="rId7"/>
    <p:sldId id="266" r:id="rId8"/>
    <p:sldId id="267" r:id="rId9"/>
    <p:sldId id="269" r:id="rId10"/>
    <p:sldId id="270" r:id="rId11"/>
    <p:sldId id="264" r:id="rId12"/>
    <p:sldId id="265" r:id="rId13"/>
    <p:sldId id="259" r:id="rId14"/>
    <p:sldId id="271" r:id="rId15"/>
    <p:sldId id="279" r:id="rId16"/>
    <p:sldId id="273" r:id="rId17"/>
    <p:sldId id="274" r:id="rId18"/>
    <p:sldId id="275" r:id="rId19"/>
    <p:sldId id="261" r:id="rId20"/>
    <p:sldId id="276" r:id="rId21"/>
    <p:sldId id="281"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8"/>
    <p:restoredTop sz="74354"/>
  </p:normalViewPr>
  <p:slideViewPr>
    <p:cSldViewPr snapToGrid="0" snapToObjects="1">
      <p:cViewPr>
        <p:scale>
          <a:sx n="90" d="100"/>
          <a:sy n="90" d="100"/>
        </p:scale>
        <p:origin x="2112" y="264"/>
      </p:cViewPr>
      <p:guideLst/>
    </p:cSldViewPr>
  </p:slid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AC9CE7-9340-5A4D-B873-B64ACDBAB937}" type="datetimeFigureOut">
              <a:rPr lang="en-US" smtClean="0"/>
              <a:t>1/19/20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656EDD-7932-7346-84C6-2321B026666C}" type="slidenum">
              <a:rPr lang="en-US" smtClean="0"/>
              <a:t>‹#›</a:t>
            </a:fld>
            <a:endParaRPr lang="en-US"/>
          </a:p>
        </p:txBody>
      </p:sp>
    </p:spTree>
    <p:extLst>
      <p:ext uri="{BB962C8B-B14F-4D97-AF65-F5344CB8AC3E}">
        <p14:creationId xmlns:p14="http://schemas.microsoft.com/office/powerpoint/2010/main" val="661579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a:t>
            </a:fld>
            <a:endParaRPr lang="en-US"/>
          </a:p>
        </p:txBody>
      </p:sp>
    </p:spTree>
    <p:extLst>
      <p:ext uri="{BB962C8B-B14F-4D97-AF65-F5344CB8AC3E}">
        <p14:creationId xmlns:p14="http://schemas.microsoft.com/office/powerpoint/2010/main" val="1937483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Orchestrator – a system for managing containerized application across a cluster of machines</a:t>
            </a:r>
          </a:p>
          <a:p>
            <a:endParaRPr lang="en-US" dirty="0"/>
          </a:p>
          <a:p>
            <a:r>
              <a:rPr lang="en-US" dirty="0"/>
              <a:t>This makes it easy to organize, schedule and run your apps across machines</a:t>
            </a:r>
          </a:p>
          <a:p>
            <a:r>
              <a:rPr lang="en-US" dirty="0"/>
              <a:t>No worrying on the nitty gritty of what runs on what specific machine</a:t>
            </a:r>
          </a:p>
          <a:p>
            <a:endParaRPr lang="en-US" dirty="0"/>
          </a:p>
          <a:p>
            <a:r>
              <a:rPr lang="en-US" dirty="0"/>
              <a:t>Provides mechanism for deployment, maintenance, upgrading and scaling on containerized apps.</a:t>
            </a:r>
          </a:p>
          <a:p>
            <a:endParaRPr lang="en-US" dirty="0"/>
          </a:p>
          <a:p>
            <a:r>
              <a:rPr lang="en-US" dirty="0"/>
              <a:t>Allows groups of containers to, perhaps those that group to form a service, to co locate inside a Pod </a:t>
            </a:r>
          </a:p>
          <a:p>
            <a:r>
              <a:rPr lang="en-US" dirty="0"/>
              <a:t>	- Web </a:t>
            </a:r>
            <a:r>
              <a:rPr lang="en-US" dirty="0" err="1"/>
              <a:t>appp</a:t>
            </a:r>
            <a:r>
              <a:rPr lang="en-US" dirty="0"/>
              <a:t> – ruby rails, </a:t>
            </a:r>
            <a:r>
              <a:rPr lang="en-US" dirty="0" err="1"/>
              <a:t>postgres</a:t>
            </a:r>
            <a:r>
              <a:rPr lang="en-US" dirty="0"/>
              <a:t>, </a:t>
            </a:r>
            <a:r>
              <a:rPr lang="en-US" dirty="0" err="1"/>
              <a:t>mq</a:t>
            </a:r>
            <a:endParaRPr lang="en-US" dirty="0"/>
          </a:p>
          <a:p>
            <a:r>
              <a:rPr lang="en-US" dirty="0"/>
              <a:t>	- Corda -&gt; corda + h2 + client</a:t>
            </a:r>
          </a:p>
          <a:p>
            <a:r>
              <a:rPr lang="en-US" dirty="0"/>
              <a:t>A pod being the smallest, fundamental unit of k8s</a:t>
            </a:r>
          </a:p>
          <a:p>
            <a:endParaRPr lang="en-US" dirty="0"/>
          </a:p>
          <a:p>
            <a:r>
              <a:rPr lang="en-US" dirty="0"/>
              <a:t>K8s is probably most well known for ability to horizontally scale on the Pod level.</a:t>
            </a:r>
          </a:p>
          <a:p>
            <a:endParaRPr lang="en-US" dirty="0"/>
          </a:p>
          <a:p>
            <a:r>
              <a:rPr lang="en-US" dirty="0"/>
              <a:t>Has nice HA features like say n pods must be running at anytime.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to run vs. how it works</a:t>
            </a:r>
          </a:p>
          <a:p>
            <a:r>
              <a:rPr lang="en-GB" sz="1200" b="0" i="0" kern="1200" dirty="0">
                <a:solidFill>
                  <a:schemeClr val="tx1"/>
                </a:solidFill>
                <a:effectLst/>
                <a:latin typeface="+mn-lt"/>
                <a:ea typeface="+mn-ea"/>
                <a:cs typeface="+mn-cs"/>
              </a:rPr>
              <a:t>While it is possible to do many of these things in application layer, such solutions tend to be one-off and brittle, it's much better to have separation of concerns</a:t>
            </a:r>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13</a:t>
            </a:fld>
            <a:endParaRPr lang="en-US"/>
          </a:p>
        </p:txBody>
      </p:sp>
    </p:spTree>
    <p:extLst>
      <p:ext uri="{BB962C8B-B14F-4D97-AF65-F5344CB8AC3E}">
        <p14:creationId xmlns:p14="http://schemas.microsoft.com/office/powerpoint/2010/main" val="3373417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15</a:t>
            </a:fld>
            <a:endParaRPr lang="en-US"/>
          </a:p>
        </p:txBody>
      </p:sp>
    </p:spTree>
    <p:extLst>
      <p:ext uri="{BB962C8B-B14F-4D97-AF65-F5344CB8AC3E}">
        <p14:creationId xmlns:p14="http://schemas.microsoft.com/office/powerpoint/2010/main" val="17331481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iteration of the design.</a:t>
            </a:r>
          </a:p>
          <a:p>
            <a:endParaRPr lang="en-US" dirty="0"/>
          </a:p>
          <a:p>
            <a:r>
              <a:rPr lang="en-US" dirty="0"/>
              <a:t>Better to separate sprint and corda into separate pod – separation of concerns</a:t>
            </a:r>
          </a:p>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17</a:t>
            </a:fld>
            <a:endParaRPr lang="en-US"/>
          </a:p>
        </p:txBody>
      </p:sp>
    </p:spTree>
    <p:extLst>
      <p:ext uri="{BB962C8B-B14F-4D97-AF65-F5344CB8AC3E}">
        <p14:creationId xmlns:p14="http://schemas.microsoft.com/office/powerpoint/2010/main" val="5429870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Monitoring – containerized side car pulled metrics for the corda node. This is fed back out to a monitoring dashboard which informs cluster operators</a:t>
            </a:r>
          </a:p>
          <a:p>
            <a:endParaRPr lang="en-US" dirty="0"/>
          </a:p>
          <a:p>
            <a:r>
              <a:rPr lang="en-US" dirty="0"/>
              <a:t>Better separation on concerns to isolate the spring and corda in their own pods.</a:t>
            </a:r>
          </a:p>
          <a:p>
            <a:endParaRPr lang="en-US" dirty="0"/>
          </a:p>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18</a:t>
            </a:fld>
            <a:endParaRPr lang="en-US"/>
          </a:p>
        </p:txBody>
      </p:sp>
    </p:spTree>
    <p:extLst>
      <p:ext uri="{BB962C8B-B14F-4D97-AF65-F5344CB8AC3E}">
        <p14:creationId xmlns:p14="http://schemas.microsoft.com/office/powerpoint/2010/main" val="4197882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19</a:t>
            </a:fld>
            <a:endParaRPr lang="en-US"/>
          </a:p>
        </p:txBody>
      </p:sp>
    </p:spTree>
    <p:extLst>
      <p:ext uri="{BB962C8B-B14F-4D97-AF65-F5344CB8AC3E}">
        <p14:creationId xmlns:p14="http://schemas.microsoft.com/office/powerpoint/2010/main" val="34886278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20</a:t>
            </a:fld>
            <a:endParaRPr lang="en-US"/>
          </a:p>
        </p:txBody>
      </p:sp>
    </p:spTree>
    <p:extLst>
      <p:ext uri="{BB962C8B-B14F-4D97-AF65-F5344CB8AC3E}">
        <p14:creationId xmlns:p14="http://schemas.microsoft.com/office/powerpoint/2010/main" val="662653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21</a:t>
            </a:fld>
            <a:endParaRPr lang="en-US"/>
          </a:p>
        </p:txBody>
      </p:sp>
    </p:spTree>
    <p:extLst>
      <p:ext uri="{BB962C8B-B14F-4D97-AF65-F5344CB8AC3E}">
        <p14:creationId xmlns:p14="http://schemas.microsoft.com/office/powerpoint/2010/main" val="3167879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2</a:t>
            </a:fld>
            <a:endParaRPr lang="en-US"/>
          </a:p>
        </p:txBody>
      </p:sp>
    </p:spTree>
    <p:extLst>
      <p:ext uri="{BB962C8B-B14F-4D97-AF65-F5344CB8AC3E}">
        <p14:creationId xmlns:p14="http://schemas.microsoft.com/office/powerpoint/2010/main" val="2803052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Classic virtual machines are a full computer abstraction on top of the host OS. They are a complete computer simulated within a host machine</a:t>
            </a:r>
          </a:p>
          <a:p>
            <a:pPr marL="171450" indent="-171450">
              <a:buFontTx/>
              <a:buChar char="-"/>
            </a:pPr>
            <a:r>
              <a:rPr lang="en-US" dirty="0"/>
              <a:t>Docker, an Implementation on container technology strip downs an unnecessary components </a:t>
            </a:r>
            <a:r>
              <a:rPr lang="en-US" dirty="0" err="1"/>
              <a:t>i.e</a:t>
            </a:r>
            <a:r>
              <a:rPr lang="en-US" dirty="0"/>
              <a:t> doesn’t need kernel</a:t>
            </a:r>
          </a:p>
          <a:p>
            <a:pPr marL="171450" indent="-171450">
              <a:buFontTx/>
              <a:buChar char="-"/>
            </a:pPr>
            <a:r>
              <a:rPr lang="en-US" dirty="0"/>
              <a:t>Images – base </a:t>
            </a:r>
            <a:r>
              <a:rPr lang="en-US" dirty="0" err="1"/>
              <a:t>os</a:t>
            </a:r>
            <a:r>
              <a:rPr lang="en-US" dirty="0"/>
              <a:t> to run container– container are runtime instances of images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err="1"/>
              <a:t>Ephermal</a:t>
            </a:r>
            <a:r>
              <a:rPr lang="en-US" dirty="0"/>
              <a:t> – persistent data is stored to </a:t>
            </a:r>
            <a:r>
              <a:rPr lang="en-US" dirty="0" err="1"/>
              <a:t>binded</a:t>
            </a:r>
            <a:r>
              <a:rPr lang="en-US" dirty="0"/>
              <a:t> mounts to host or other container data volumes.</a:t>
            </a:r>
          </a:p>
          <a:p>
            <a:pPr marL="171450" indent="-171450">
              <a:buFontTx/>
              <a:buChar char="-"/>
            </a:pPr>
            <a:endParaRPr lang="en-US" dirty="0"/>
          </a:p>
          <a:p>
            <a:pPr marL="171450" indent="-171450">
              <a:buFontTx/>
              <a:buChar char="-"/>
            </a:pPr>
            <a:r>
              <a:rPr lang="en-US" dirty="0"/>
              <a:t>Result :</a:t>
            </a:r>
          </a:p>
          <a:p>
            <a:pPr marL="628650" lvl="1" indent="-171450">
              <a:buFontTx/>
              <a:buChar char="-"/>
            </a:pPr>
            <a:r>
              <a:rPr lang="en-US" dirty="0"/>
              <a:t>Faster than VMs – allocates and frees up resources as it needs them.</a:t>
            </a:r>
          </a:p>
          <a:p>
            <a:pPr marL="628650" lvl="1" indent="-171450">
              <a:buFontTx/>
              <a:buChar char="-"/>
            </a:pPr>
            <a:r>
              <a:rPr lang="en-US" dirty="0"/>
              <a:t>Still all included – an application and all its dependencies live within the container meaning we can run in complete isolation to the host system but still share the host resources with other containers.</a:t>
            </a:r>
          </a:p>
          <a:p>
            <a:pPr marL="628650" lvl="1" indent="-171450">
              <a:buFontTx/>
              <a:buChar char="-"/>
            </a:pPr>
            <a:r>
              <a:rPr lang="en-US" dirty="0"/>
              <a:t>Each container receives its own</a:t>
            </a:r>
          </a:p>
          <a:p>
            <a:pPr marL="1085850" lvl="2" indent="-171450">
              <a:buFontTx/>
              <a:buChar char="-"/>
            </a:pPr>
            <a:r>
              <a:rPr lang="en-US" dirty="0"/>
              <a:t>FS</a:t>
            </a:r>
          </a:p>
          <a:p>
            <a:pPr marL="1085850" lvl="2" indent="-171450">
              <a:buFontTx/>
              <a:buChar char="-"/>
            </a:pPr>
            <a:r>
              <a:rPr lang="en-US" dirty="0"/>
              <a:t>IP range, </a:t>
            </a:r>
          </a:p>
          <a:p>
            <a:pPr marL="1085850" lvl="2" indent="-171450">
              <a:buFontTx/>
              <a:buChar char="-"/>
            </a:pPr>
            <a:r>
              <a:rPr lang="en-US" dirty="0"/>
              <a:t>processes start at PID 1 onwards</a:t>
            </a:r>
          </a:p>
          <a:p>
            <a:pPr marL="1085850" lvl="2" indent="-171450">
              <a:buFontTx/>
              <a:buChar char="-"/>
            </a:pPr>
            <a:r>
              <a:rPr lang="en-US" dirty="0"/>
              <a:t>Support IPC </a:t>
            </a:r>
          </a:p>
          <a:p>
            <a:pPr marL="1085850" lvl="2" indent="-171450">
              <a:buFontTx/>
              <a:buChar char="-"/>
            </a:pPr>
            <a:endParaRPr lang="en-US" dirty="0"/>
          </a:p>
          <a:p>
            <a:pPr marL="1085850" lvl="2" indent="-171450">
              <a:buFontTx/>
              <a:buChar char="-"/>
            </a:pPr>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3</a:t>
            </a:fld>
            <a:endParaRPr lang="en-US"/>
          </a:p>
        </p:txBody>
      </p:sp>
    </p:spTree>
    <p:extLst>
      <p:ext uri="{BB962C8B-B14F-4D97-AF65-F5344CB8AC3E}">
        <p14:creationId xmlns:p14="http://schemas.microsoft.com/office/powerpoint/2010/main" val="2906475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Portability – because of encapsulation</a:t>
            </a:r>
          </a:p>
          <a:p>
            <a:pPr marL="171450" indent="-171450">
              <a:buFontTx/>
              <a:buChar char="-"/>
            </a:pPr>
            <a:r>
              <a:rPr lang="en-US" dirty="0"/>
              <a:t>Efficient – greater resource utilization – allocates and frees as needed - &gt; lightweight </a:t>
            </a:r>
            <a:r>
              <a:rPr lang="en-US" dirty="0" err="1"/>
              <a:t>os</a:t>
            </a:r>
            <a:r>
              <a:rPr lang="en-US" dirty="0"/>
              <a:t> </a:t>
            </a:r>
            <a:r>
              <a:rPr lang="en-US" dirty="0" err="1"/>
              <a:t>virtualisation</a:t>
            </a:r>
            <a:endParaRPr lang="en-US" dirty="0"/>
          </a:p>
          <a:p>
            <a:r>
              <a:rPr lang="en-US" dirty="0"/>
              <a:t>-  Rapid – run more workload on less hardware</a:t>
            </a:r>
          </a:p>
          <a:p>
            <a:r>
              <a:rPr lang="en-US" dirty="0"/>
              <a:t>-  Reliable CI – if it runs locally you are more assured it’ll run in prod because of packaging of dependencies</a:t>
            </a:r>
          </a:p>
          <a:p>
            <a:pPr marL="171450" indent="-171450">
              <a:buFontTx/>
              <a:buChar char="-"/>
            </a:pPr>
            <a:r>
              <a:rPr lang="en-US" dirty="0"/>
              <a:t>Faster to deploy as a result of the above</a:t>
            </a:r>
          </a:p>
          <a:p>
            <a:pPr marL="171450" indent="-171450">
              <a:buFontTx/>
              <a:buChar char="-"/>
            </a:pPr>
            <a:r>
              <a:rPr lang="en-US" dirty="0"/>
              <a:t>Scalable – designed with scalability in mind – stateless apps with heavy workloads, easier to deploy, reduced overhead.</a:t>
            </a:r>
          </a:p>
          <a:p>
            <a:pPr marL="171450" indent="-171450">
              <a:buFontTx/>
              <a:buChar char="-"/>
            </a:pPr>
            <a:r>
              <a:rPr lang="en-US" dirty="0"/>
              <a:t>Versioning – strong community – docker hub is a very well established container registry</a:t>
            </a:r>
          </a:p>
        </p:txBody>
      </p:sp>
      <p:sp>
        <p:nvSpPr>
          <p:cNvPr id="4" name="Slide Number Placeholder 3"/>
          <p:cNvSpPr>
            <a:spLocks noGrp="1"/>
          </p:cNvSpPr>
          <p:nvPr>
            <p:ph type="sldNum" sz="quarter" idx="5"/>
          </p:nvPr>
        </p:nvSpPr>
        <p:spPr/>
        <p:txBody>
          <a:bodyPr/>
          <a:lstStyle/>
          <a:p>
            <a:fld id="{BA656EDD-7932-7346-84C6-2321B026666C}" type="slidenum">
              <a:rPr lang="en-US" smtClean="0"/>
              <a:t>4</a:t>
            </a:fld>
            <a:endParaRPr lang="en-US"/>
          </a:p>
        </p:txBody>
      </p:sp>
    </p:spTree>
    <p:extLst>
      <p:ext uri="{BB962C8B-B14F-4D97-AF65-F5344CB8AC3E}">
        <p14:creationId xmlns:p14="http://schemas.microsoft.com/office/powerpoint/2010/main" val="535629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6</a:t>
            </a:fld>
            <a:endParaRPr lang="en-US"/>
          </a:p>
        </p:txBody>
      </p:sp>
    </p:spTree>
    <p:extLst>
      <p:ext uri="{BB962C8B-B14F-4D97-AF65-F5344CB8AC3E}">
        <p14:creationId xmlns:p14="http://schemas.microsoft.com/office/powerpoint/2010/main" val="4287085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8</a:t>
            </a:fld>
            <a:endParaRPr lang="en-US"/>
          </a:p>
        </p:txBody>
      </p:sp>
    </p:spTree>
    <p:extLst>
      <p:ext uri="{BB962C8B-B14F-4D97-AF65-F5344CB8AC3E}">
        <p14:creationId xmlns:p14="http://schemas.microsoft.com/office/powerpoint/2010/main" val="466447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10</a:t>
            </a:fld>
            <a:endParaRPr lang="en-US"/>
          </a:p>
        </p:txBody>
      </p:sp>
    </p:spTree>
    <p:extLst>
      <p:ext uri="{BB962C8B-B14F-4D97-AF65-F5344CB8AC3E}">
        <p14:creationId xmlns:p14="http://schemas.microsoft.com/office/powerpoint/2010/main" val="176757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11</a:t>
            </a:fld>
            <a:endParaRPr lang="en-US"/>
          </a:p>
        </p:txBody>
      </p:sp>
    </p:spTree>
    <p:extLst>
      <p:ext uri="{BB962C8B-B14F-4D97-AF65-F5344CB8AC3E}">
        <p14:creationId xmlns:p14="http://schemas.microsoft.com/office/powerpoint/2010/main" val="23683129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basic idea for horizontal scalability is to let admins split flow execution out into separate JVMs that share the same backend database, then use the MQ broker to load balance flows between them. Things like RPC execution, scheduled states, the shell, services etc remain in the "main" JVM process, but that doesn't do much work anymore. Then you can add more flow workers to add capacity, as long as the work shards amongst flows nicely (as it probably does).</a:t>
            </a:r>
            <a:br>
              <a:rPr lang="en-GB" dirty="0"/>
            </a:br>
            <a:br>
              <a:rPr lang="en-GB" dirty="0"/>
            </a:br>
            <a:r>
              <a:rPr lang="en-GB" sz="1200" b="0" i="0" kern="1200" dirty="0">
                <a:solidFill>
                  <a:schemeClr val="tx1"/>
                </a:solidFill>
                <a:effectLst/>
                <a:latin typeface="+mn-lt"/>
                <a:ea typeface="+mn-ea"/>
                <a:cs typeface="+mn-cs"/>
              </a:rPr>
              <a:t>However it's not clear to me that most users actually need horizontal scalability. Modern servers are vast and cheap, to such an absurd extent that our intuitions about what's reasonable are often out of date. Back of the envelope calculations can be very surprising</a:t>
            </a:r>
            <a:br>
              <a:rPr lang="en-GB" dirty="0"/>
            </a:br>
            <a:br>
              <a:rPr lang="en-GB" dirty="0"/>
            </a:br>
            <a:r>
              <a:rPr lang="en-GB" sz="1200" b="0" i="0" kern="1200" dirty="0">
                <a:solidFill>
                  <a:schemeClr val="tx1"/>
                </a:solidFill>
                <a:effectLst/>
                <a:latin typeface="+mn-lt"/>
                <a:ea typeface="+mn-ea"/>
                <a:cs typeface="+mn-cs"/>
              </a:rPr>
              <a:t>For most users I bet if they load test Corda Enterprise with their app, and look at how much traffic they'll realistically be handling in the next 5 years, one big machine is enough. There's no shame in that. Recall that a modern 1U server rack can easily be equivalent to a complete rack of machines just 15 years ago, e.g. 48 cores, a terabyte of RAM. It's a stupendous amount of power - hardware has grown much faster than most business problems have.</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Credit to Mike Hearn’s </a:t>
            </a:r>
            <a:r>
              <a:rPr lang="en-GB" sz="1200" b="0" i="0" kern="1200" dirty="0" err="1">
                <a:solidFill>
                  <a:schemeClr val="tx1"/>
                </a:solidFill>
                <a:effectLst/>
                <a:latin typeface="+mn-lt"/>
                <a:ea typeface="+mn-ea"/>
                <a:cs typeface="+mn-cs"/>
              </a:rPr>
              <a:t>groups.io</a:t>
            </a:r>
            <a:r>
              <a:rPr lang="en-GB" sz="1200" b="0" i="0" kern="1200" dirty="0">
                <a:solidFill>
                  <a:schemeClr val="tx1"/>
                </a:solidFill>
                <a:effectLst/>
                <a:latin typeface="+mn-lt"/>
                <a:ea typeface="+mn-ea"/>
                <a:cs typeface="+mn-cs"/>
              </a:rPr>
              <a:t> discussions</a:t>
            </a:r>
            <a:endParaRPr lang="en-US" dirty="0"/>
          </a:p>
        </p:txBody>
      </p:sp>
      <p:sp>
        <p:nvSpPr>
          <p:cNvPr id="4" name="Slide Number Placeholder 3"/>
          <p:cNvSpPr>
            <a:spLocks noGrp="1"/>
          </p:cNvSpPr>
          <p:nvPr>
            <p:ph type="sldNum" sz="quarter" idx="5"/>
          </p:nvPr>
        </p:nvSpPr>
        <p:spPr/>
        <p:txBody>
          <a:bodyPr/>
          <a:lstStyle/>
          <a:p>
            <a:fld id="{BA656EDD-7932-7346-84C6-2321B026666C}" type="slidenum">
              <a:rPr lang="en-US" smtClean="0"/>
              <a:t>12</a:t>
            </a:fld>
            <a:endParaRPr lang="en-US"/>
          </a:p>
        </p:txBody>
      </p:sp>
    </p:spTree>
    <p:extLst>
      <p:ext uri="{BB962C8B-B14F-4D97-AF65-F5344CB8AC3E}">
        <p14:creationId xmlns:p14="http://schemas.microsoft.com/office/powerpoint/2010/main" val="34984500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1/19/20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1/19/20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837E2-1AF1-CC43-A1C4-D567C18FF7A0}"/>
              </a:ext>
            </a:extLst>
          </p:cNvPr>
          <p:cNvSpPr>
            <a:spLocks noGrp="1"/>
          </p:cNvSpPr>
          <p:nvPr>
            <p:ph type="ctrTitle"/>
          </p:nvPr>
        </p:nvSpPr>
        <p:spPr/>
        <p:txBody>
          <a:bodyPr/>
          <a:lstStyle/>
          <a:p>
            <a:r>
              <a:rPr lang="en-US" dirty="0"/>
              <a:t>CORDA on the Cloud</a:t>
            </a:r>
          </a:p>
        </p:txBody>
      </p:sp>
      <p:sp>
        <p:nvSpPr>
          <p:cNvPr id="3" name="Subtitle 2">
            <a:extLst>
              <a:ext uri="{FF2B5EF4-FFF2-40B4-BE49-F238E27FC236}">
                <a16:creationId xmlns:a16="http://schemas.microsoft.com/office/drawing/2014/main" id="{481F7B69-3AF2-AF4C-BB15-C01AD9D06129}"/>
              </a:ext>
            </a:extLst>
          </p:cNvPr>
          <p:cNvSpPr>
            <a:spLocks noGrp="1"/>
          </p:cNvSpPr>
          <p:nvPr>
            <p:ph type="subTitle" idx="1"/>
          </p:nvPr>
        </p:nvSpPr>
        <p:spPr/>
        <p:txBody>
          <a:bodyPr/>
          <a:lstStyle/>
          <a:p>
            <a:r>
              <a:rPr lang="en-US" dirty="0"/>
              <a:t>DISTRIBUTED LEDGER cloud &amp; CONTAINERISATION 101</a:t>
            </a:r>
          </a:p>
        </p:txBody>
      </p:sp>
    </p:spTree>
    <p:extLst>
      <p:ext uri="{BB962C8B-B14F-4D97-AF65-F5344CB8AC3E}">
        <p14:creationId xmlns:p14="http://schemas.microsoft.com/office/powerpoint/2010/main" val="2959041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DFCE-D8A6-A146-A643-E88111FF7764}"/>
              </a:ext>
            </a:extLst>
          </p:cNvPr>
          <p:cNvSpPr>
            <a:spLocks noGrp="1"/>
          </p:cNvSpPr>
          <p:nvPr>
            <p:ph type="title"/>
          </p:nvPr>
        </p:nvSpPr>
        <p:spPr/>
        <p:txBody>
          <a:bodyPr/>
          <a:lstStyle/>
          <a:p>
            <a:r>
              <a:rPr lang="en-US" dirty="0"/>
              <a:t>Demo 3</a:t>
            </a:r>
          </a:p>
        </p:txBody>
      </p:sp>
      <p:sp>
        <p:nvSpPr>
          <p:cNvPr id="3" name="Content Placeholder 2">
            <a:extLst>
              <a:ext uri="{FF2B5EF4-FFF2-40B4-BE49-F238E27FC236}">
                <a16:creationId xmlns:a16="http://schemas.microsoft.com/office/drawing/2014/main" id="{2338C770-7F83-A340-BBA2-B76F96C7900C}"/>
              </a:ext>
            </a:extLst>
          </p:cNvPr>
          <p:cNvSpPr>
            <a:spLocks noGrp="1"/>
          </p:cNvSpPr>
          <p:nvPr>
            <p:ph idx="1"/>
          </p:nvPr>
        </p:nvSpPr>
        <p:spPr/>
        <p:txBody>
          <a:bodyPr>
            <a:normAutofit fontScale="62500" lnSpcReduction="20000"/>
          </a:bodyPr>
          <a:lstStyle/>
          <a:p>
            <a:r>
              <a:rPr lang="en-GB" i="1" dirty="0"/>
              <a:t>This is local docker development script to simulate a docker network</a:t>
            </a:r>
          </a:p>
          <a:p>
            <a:r>
              <a:rPr lang="en-GB" i="1" dirty="0"/>
              <a:t>It creates a docker network called '</a:t>
            </a:r>
            <a:r>
              <a:rPr lang="en-GB" i="1" dirty="0" err="1"/>
              <a:t>mininet</a:t>
            </a:r>
            <a:r>
              <a:rPr lang="en-GB" i="1" dirty="0"/>
              <a:t>' that all the following containers join</a:t>
            </a:r>
          </a:p>
          <a:p>
            <a:r>
              <a:rPr lang="en-GB" i="1" dirty="0"/>
              <a:t>A docker container called '</a:t>
            </a:r>
            <a:r>
              <a:rPr lang="en-GB" i="1" dirty="0" err="1"/>
              <a:t>netmap</a:t>
            </a:r>
            <a:r>
              <a:rPr lang="en-GB" i="1" dirty="0"/>
              <a:t>' that holds:</a:t>
            </a:r>
            <a:br>
              <a:rPr lang="en-GB" i="1" dirty="0"/>
            </a:br>
            <a:r>
              <a:rPr lang="en-GB" i="1" dirty="0"/>
              <a:t>#   1. An identity operator (previously doorman)</a:t>
            </a:r>
            <a:br>
              <a:rPr lang="en-GB" i="1" dirty="0"/>
            </a:br>
            <a:r>
              <a:rPr lang="en-GB" i="1" dirty="0"/>
              <a:t>#   2. A Network Map Service</a:t>
            </a:r>
            <a:br>
              <a:rPr lang="en-GB" i="1" dirty="0"/>
            </a:br>
            <a:r>
              <a:rPr lang="en-GB" i="1" dirty="0"/>
              <a:t>#   3. A Notary</a:t>
            </a:r>
          </a:p>
          <a:p>
            <a:r>
              <a:rPr lang="en-GB" i="1" dirty="0"/>
              <a:t>A series of docker containers that hold their own Corda nodes, which request to join the network via the Identity operator above.</a:t>
            </a:r>
          </a:p>
          <a:p>
            <a:r>
              <a:rPr lang="en-GB" i="1" dirty="0"/>
              <a:t>The name and amount of these docker containers can be specified in the </a:t>
            </a:r>
            <a:r>
              <a:rPr lang="en-GB" i="1" dirty="0" err="1"/>
              <a:t>participants.txt</a:t>
            </a:r>
            <a:endParaRPr lang="en-GB" i="1" dirty="0"/>
          </a:p>
          <a:p>
            <a:r>
              <a:rPr lang="en-GB" i="1" dirty="0"/>
              <a:t>Each Corda node has the finance </a:t>
            </a:r>
            <a:r>
              <a:rPr lang="en-GB" i="1" dirty="0" err="1"/>
              <a:t>cordapp</a:t>
            </a:r>
            <a:r>
              <a:rPr lang="en-GB" i="1" dirty="0"/>
              <a:t> for testing but this can be changed to your application </a:t>
            </a:r>
            <a:r>
              <a:rPr lang="en-GB" i="1" dirty="0" err="1"/>
              <a:t>Cordapp</a:t>
            </a:r>
            <a:endParaRPr lang="en-GB" i="1" dirty="0"/>
          </a:p>
          <a:p>
            <a:r>
              <a:rPr lang="en-GB" i="1" dirty="0"/>
              <a:t>See the project </a:t>
            </a:r>
            <a:r>
              <a:rPr lang="en-GB" i="1" dirty="0" err="1"/>
              <a:t>README.md</a:t>
            </a:r>
            <a:r>
              <a:rPr lang="en-GB" i="1" dirty="0"/>
              <a:t> for further details</a:t>
            </a:r>
            <a:br>
              <a:rPr lang="en-GB" i="1" dirty="0"/>
            </a:br>
            <a:endParaRPr lang="en-US" dirty="0"/>
          </a:p>
        </p:txBody>
      </p:sp>
    </p:spTree>
    <p:extLst>
      <p:ext uri="{BB962C8B-B14F-4D97-AF65-F5344CB8AC3E}">
        <p14:creationId xmlns:p14="http://schemas.microsoft.com/office/powerpoint/2010/main" val="386732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E1342-3D82-984D-84CF-1A8C71D1BD4B}"/>
              </a:ext>
            </a:extLst>
          </p:cNvPr>
          <p:cNvSpPr>
            <a:spLocks noGrp="1"/>
          </p:cNvSpPr>
          <p:nvPr>
            <p:ph type="title"/>
          </p:nvPr>
        </p:nvSpPr>
        <p:spPr/>
        <p:txBody>
          <a:bodyPr/>
          <a:lstStyle/>
          <a:p>
            <a:r>
              <a:rPr lang="en-US" dirty="0"/>
              <a:t>Horizontal scaling in </a:t>
            </a:r>
            <a:r>
              <a:rPr lang="en-US" dirty="0" err="1"/>
              <a:t>COrda</a:t>
            </a:r>
            <a:endParaRPr lang="en-US" dirty="0"/>
          </a:p>
        </p:txBody>
      </p:sp>
      <p:sp>
        <p:nvSpPr>
          <p:cNvPr id="3" name="Text Placeholder 2">
            <a:extLst>
              <a:ext uri="{FF2B5EF4-FFF2-40B4-BE49-F238E27FC236}">
                <a16:creationId xmlns:a16="http://schemas.microsoft.com/office/drawing/2014/main" id="{05B6213F-136F-E342-966C-4863541120B6}"/>
              </a:ext>
            </a:extLst>
          </p:cNvPr>
          <p:cNvSpPr>
            <a:spLocks noGrp="1"/>
          </p:cNvSpPr>
          <p:nvPr>
            <p:ph type="body" sz="half" idx="2"/>
          </p:nvPr>
        </p:nvSpPr>
        <p:spPr/>
        <p:txBody>
          <a:bodyPr/>
          <a:lstStyle/>
          <a:p>
            <a:r>
              <a:rPr lang="en-US" dirty="0" err="1"/>
              <a:t>Corda.core.runTheWorld</a:t>
            </a:r>
            <a:r>
              <a:rPr lang="en-US" dirty="0"/>
              <a:t>();</a:t>
            </a:r>
          </a:p>
        </p:txBody>
      </p:sp>
    </p:spTree>
    <p:extLst>
      <p:ext uri="{BB962C8B-B14F-4D97-AF65-F5344CB8AC3E}">
        <p14:creationId xmlns:p14="http://schemas.microsoft.com/office/powerpoint/2010/main" val="2166770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82A7C-6B3D-BE46-A941-C8E8529C749B}"/>
              </a:ext>
            </a:extLst>
          </p:cNvPr>
          <p:cNvSpPr>
            <a:spLocks noGrp="1"/>
          </p:cNvSpPr>
          <p:nvPr>
            <p:ph type="title"/>
          </p:nvPr>
        </p:nvSpPr>
        <p:spPr/>
        <p:txBody>
          <a:bodyPr/>
          <a:lstStyle/>
          <a:p>
            <a:r>
              <a:rPr lang="en-US" dirty="0"/>
              <a:t>What might it look like?</a:t>
            </a:r>
          </a:p>
        </p:txBody>
      </p:sp>
      <p:sp>
        <p:nvSpPr>
          <p:cNvPr id="3" name="Content Placeholder 2">
            <a:extLst>
              <a:ext uri="{FF2B5EF4-FFF2-40B4-BE49-F238E27FC236}">
                <a16:creationId xmlns:a16="http://schemas.microsoft.com/office/drawing/2014/main" id="{D9940E7C-DD34-554E-972A-7ED68233B3A5}"/>
              </a:ext>
            </a:extLst>
          </p:cNvPr>
          <p:cNvSpPr>
            <a:spLocks noGrp="1"/>
          </p:cNvSpPr>
          <p:nvPr>
            <p:ph idx="1"/>
          </p:nvPr>
        </p:nvSpPr>
        <p:spPr/>
        <p:txBody>
          <a:bodyPr>
            <a:normAutofit fontScale="92500" lnSpcReduction="10000"/>
          </a:bodyPr>
          <a:lstStyle/>
          <a:p>
            <a:r>
              <a:rPr lang="en-US" dirty="0"/>
              <a:t>How do we scale now?</a:t>
            </a:r>
          </a:p>
          <a:p>
            <a:r>
              <a:rPr lang="en-US" dirty="0"/>
              <a:t>Move flows out of the node</a:t>
            </a:r>
          </a:p>
          <a:p>
            <a:r>
              <a:rPr lang="en-US" dirty="0"/>
              <a:t>Share DB</a:t>
            </a:r>
          </a:p>
          <a:p>
            <a:r>
              <a:rPr lang="en-US" dirty="0"/>
              <a:t>MQ load balances</a:t>
            </a:r>
          </a:p>
          <a:p>
            <a:r>
              <a:rPr lang="en-US" dirty="0"/>
              <a:t>RPC, shell, Corda services stay</a:t>
            </a:r>
          </a:p>
          <a:p>
            <a:r>
              <a:rPr lang="en-US" dirty="0"/>
              <a:t>More capacity -&gt; more workers</a:t>
            </a:r>
          </a:p>
          <a:p>
            <a:r>
              <a:rPr lang="en-US" dirty="0"/>
              <a:t>Do we need this now?</a:t>
            </a:r>
          </a:p>
        </p:txBody>
      </p:sp>
    </p:spTree>
    <p:extLst>
      <p:ext uri="{BB962C8B-B14F-4D97-AF65-F5344CB8AC3E}">
        <p14:creationId xmlns:p14="http://schemas.microsoft.com/office/powerpoint/2010/main" val="863054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93D63-D7A2-B640-AB75-194BCA52EC03}"/>
              </a:ext>
            </a:extLst>
          </p:cNvPr>
          <p:cNvSpPr>
            <a:spLocks noGrp="1"/>
          </p:cNvSpPr>
          <p:nvPr>
            <p:ph type="title"/>
          </p:nvPr>
        </p:nvSpPr>
        <p:spPr/>
        <p:txBody>
          <a:bodyPr/>
          <a:lstStyle/>
          <a:p>
            <a:r>
              <a:rPr lang="en-US" dirty="0"/>
              <a:t>Kubernetes primer</a:t>
            </a:r>
          </a:p>
        </p:txBody>
      </p:sp>
      <p:sp>
        <p:nvSpPr>
          <p:cNvPr id="3" name="Content Placeholder 2">
            <a:extLst>
              <a:ext uri="{FF2B5EF4-FFF2-40B4-BE49-F238E27FC236}">
                <a16:creationId xmlns:a16="http://schemas.microsoft.com/office/drawing/2014/main" id="{D3D24D00-3F97-F74F-B4A8-867C2293B984}"/>
              </a:ext>
            </a:extLst>
          </p:cNvPr>
          <p:cNvSpPr>
            <a:spLocks noGrp="1"/>
          </p:cNvSpPr>
          <p:nvPr>
            <p:ph idx="1"/>
          </p:nvPr>
        </p:nvSpPr>
        <p:spPr/>
        <p:txBody>
          <a:bodyPr/>
          <a:lstStyle/>
          <a:p>
            <a:r>
              <a:rPr lang="en-US" dirty="0"/>
              <a:t>Orchestrator</a:t>
            </a:r>
          </a:p>
          <a:p>
            <a:r>
              <a:rPr lang="en-US" dirty="0"/>
              <a:t>Organization, timing, operation</a:t>
            </a:r>
          </a:p>
          <a:p>
            <a:r>
              <a:rPr lang="en-US" dirty="0"/>
              <a:t>Health check + replication</a:t>
            </a:r>
          </a:p>
          <a:p>
            <a:r>
              <a:rPr lang="en-US" dirty="0"/>
              <a:t>Co-locate business services - Pod</a:t>
            </a:r>
          </a:p>
          <a:p>
            <a:r>
              <a:rPr lang="en-US" dirty="0"/>
              <a:t>Horizontal + Vertical Auto scaling</a:t>
            </a:r>
          </a:p>
          <a:p>
            <a:r>
              <a:rPr lang="en-US" dirty="0"/>
              <a:t>How to run vs. how it works</a:t>
            </a:r>
          </a:p>
          <a:p>
            <a:endParaRPr lang="en-US" dirty="0"/>
          </a:p>
          <a:p>
            <a:endParaRPr lang="en-US" dirty="0"/>
          </a:p>
        </p:txBody>
      </p:sp>
    </p:spTree>
    <p:extLst>
      <p:ext uri="{BB962C8B-B14F-4D97-AF65-F5344CB8AC3E}">
        <p14:creationId xmlns:p14="http://schemas.microsoft.com/office/powerpoint/2010/main" val="1506705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1ADE8-4557-014F-BDB7-762638F9C5F3}"/>
              </a:ext>
            </a:extLst>
          </p:cNvPr>
          <p:cNvSpPr>
            <a:spLocks noGrp="1"/>
          </p:cNvSpPr>
          <p:nvPr>
            <p:ph type="ctrTitle"/>
          </p:nvPr>
        </p:nvSpPr>
        <p:spPr/>
        <p:txBody>
          <a:bodyPr/>
          <a:lstStyle/>
          <a:p>
            <a:r>
              <a:rPr lang="en-US" dirty="0"/>
              <a:t>Demo 4</a:t>
            </a:r>
          </a:p>
        </p:txBody>
      </p:sp>
      <p:sp>
        <p:nvSpPr>
          <p:cNvPr id="3" name="Subtitle 2">
            <a:extLst>
              <a:ext uri="{FF2B5EF4-FFF2-40B4-BE49-F238E27FC236}">
                <a16:creationId xmlns:a16="http://schemas.microsoft.com/office/drawing/2014/main" id="{6EA5D20D-13D3-664E-AEF7-35B7D5DC87B2}"/>
              </a:ext>
            </a:extLst>
          </p:cNvPr>
          <p:cNvSpPr>
            <a:spLocks noGrp="1"/>
          </p:cNvSpPr>
          <p:nvPr>
            <p:ph type="subTitle" idx="1"/>
          </p:nvPr>
        </p:nvSpPr>
        <p:spPr/>
        <p:txBody>
          <a:bodyPr/>
          <a:lstStyle/>
          <a:p>
            <a:r>
              <a:rPr lang="en-US" dirty="0" err="1"/>
              <a:t>cORDA</a:t>
            </a:r>
            <a:r>
              <a:rPr lang="en-US" dirty="0"/>
              <a:t> + KUBERNETES + YO</a:t>
            </a:r>
          </a:p>
        </p:txBody>
      </p:sp>
    </p:spTree>
    <p:extLst>
      <p:ext uri="{BB962C8B-B14F-4D97-AF65-F5344CB8AC3E}">
        <p14:creationId xmlns:p14="http://schemas.microsoft.com/office/powerpoint/2010/main" val="466373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DFCE-D8A6-A146-A643-E88111FF7764}"/>
              </a:ext>
            </a:extLst>
          </p:cNvPr>
          <p:cNvSpPr>
            <a:spLocks noGrp="1"/>
          </p:cNvSpPr>
          <p:nvPr>
            <p:ph type="title"/>
          </p:nvPr>
        </p:nvSpPr>
        <p:spPr/>
        <p:txBody>
          <a:bodyPr/>
          <a:lstStyle/>
          <a:p>
            <a:r>
              <a:rPr lang="en-US" dirty="0"/>
              <a:t>Demo 4</a:t>
            </a:r>
          </a:p>
        </p:txBody>
      </p:sp>
      <p:sp>
        <p:nvSpPr>
          <p:cNvPr id="3" name="Content Placeholder 2">
            <a:extLst>
              <a:ext uri="{FF2B5EF4-FFF2-40B4-BE49-F238E27FC236}">
                <a16:creationId xmlns:a16="http://schemas.microsoft.com/office/drawing/2014/main" id="{2338C770-7F83-A340-BBA2-B76F96C7900C}"/>
              </a:ext>
            </a:extLst>
          </p:cNvPr>
          <p:cNvSpPr>
            <a:spLocks noGrp="1"/>
          </p:cNvSpPr>
          <p:nvPr>
            <p:ph idx="1"/>
          </p:nvPr>
        </p:nvSpPr>
        <p:spPr/>
        <p:txBody>
          <a:bodyPr>
            <a:normAutofit fontScale="85000" lnSpcReduction="20000"/>
          </a:bodyPr>
          <a:lstStyle/>
          <a:p>
            <a:r>
              <a:rPr lang="en-GB" i="1" dirty="0"/>
              <a:t>This demo using docker to deploy a local Kubernetes cluster</a:t>
            </a:r>
          </a:p>
          <a:p>
            <a:r>
              <a:rPr lang="en-GB" i="1" dirty="0"/>
              <a:t>Each node runs the </a:t>
            </a:r>
            <a:r>
              <a:rPr lang="en-GB" i="1" dirty="0" err="1"/>
              <a:t>Yo</a:t>
            </a:r>
            <a:r>
              <a:rPr lang="en-GB" i="1" dirty="0"/>
              <a:t> </a:t>
            </a:r>
            <a:r>
              <a:rPr lang="en-GB" i="1" dirty="0" err="1"/>
              <a:t>cordapp</a:t>
            </a:r>
            <a:endParaRPr lang="en-GB" i="1" dirty="0"/>
          </a:p>
          <a:p>
            <a:r>
              <a:rPr lang="en-GB" i="1" dirty="0"/>
              <a:t>One pod contains a  docker container that holds:</a:t>
            </a:r>
            <a:br>
              <a:rPr lang="en-GB" i="1" dirty="0"/>
            </a:br>
            <a:r>
              <a:rPr lang="en-GB" i="1" dirty="0"/>
              <a:t>#   1. An identity operator (previously doorman)</a:t>
            </a:r>
            <a:br>
              <a:rPr lang="en-GB" i="1" dirty="0"/>
            </a:br>
            <a:r>
              <a:rPr lang="en-GB" i="1" dirty="0"/>
              <a:t>#   2. A Network Map Service</a:t>
            </a:r>
            <a:br>
              <a:rPr lang="en-GB" i="1" dirty="0"/>
            </a:br>
            <a:r>
              <a:rPr lang="en-GB" i="1" dirty="0"/>
              <a:t>#   3. A Notary</a:t>
            </a:r>
          </a:p>
          <a:p>
            <a:r>
              <a:rPr lang="en-GB" i="1" dirty="0"/>
              <a:t>We can interact with the nodes in a similar fashion as before</a:t>
            </a:r>
          </a:p>
          <a:p>
            <a:r>
              <a:rPr lang="en-GB" i="1" dirty="0"/>
              <a:t>See the project </a:t>
            </a:r>
            <a:r>
              <a:rPr lang="en-GB" i="1" dirty="0" err="1"/>
              <a:t>README.md</a:t>
            </a:r>
            <a:r>
              <a:rPr lang="en-GB" i="1" dirty="0"/>
              <a:t> for further details</a:t>
            </a:r>
            <a:br>
              <a:rPr lang="en-GB" i="1" dirty="0"/>
            </a:br>
            <a:endParaRPr lang="en-US" dirty="0"/>
          </a:p>
        </p:txBody>
      </p:sp>
    </p:spTree>
    <p:extLst>
      <p:ext uri="{BB962C8B-B14F-4D97-AF65-F5344CB8AC3E}">
        <p14:creationId xmlns:p14="http://schemas.microsoft.com/office/powerpoint/2010/main" val="1641681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BD85D-536E-1545-B844-EE0039798684}"/>
              </a:ext>
            </a:extLst>
          </p:cNvPr>
          <p:cNvSpPr>
            <a:spLocks noGrp="1"/>
          </p:cNvSpPr>
          <p:nvPr>
            <p:ph type="ctrTitle"/>
          </p:nvPr>
        </p:nvSpPr>
        <p:spPr/>
        <p:txBody>
          <a:bodyPr/>
          <a:lstStyle/>
          <a:p>
            <a:r>
              <a:rPr lang="en-US" dirty="0"/>
              <a:t>architectures</a:t>
            </a:r>
          </a:p>
        </p:txBody>
      </p:sp>
      <p:sp>
        <p:nvSpPr>
          <p:cNvPr id="3" name="Subtitle 2">
            <a:extLst>
              <a:ext uri="{FF2B5EF4-FFF2-40B4-BE49-F238E27FC236}">
                <a16:creationId xmlns:a16="http://schemas.microsoft.com/office/drawing/2014/main" id="{DF3EDA74-0243-9F43-8C31-1936A9EDF613}"/>
              </a:ext>
            </a:extLst>
          </p:cNvPr>
          <p:cNvSpPr>
            <a:spLocks noGrp="1"/>
          </p:cNvSpPr>
          <p:nvPr>
            <p:ph type="subTitle" idx="1"/>
          </p:nvPr>
        </p:nvSpPr>
        <p:spPr/>
        <p:txBody>
          <a:bodyPr/>
          <a:lstStyle/>
          <a:p>
            <a:r>
              <a:rPr lang="en-US" dirty="0"/>
              <a:t>Corda + </a:t>
            </a:r>
            <a:r>
              <a:rPr lang="en-US" dirty="0" err="1"/>
              <a:t>kubernetes</a:t>
            </a:r>
            <a:endParaRPr lang="en-US" dirty="0"/>
          </a:p>
        </p:txBody>
      </p:sp>
    </p:spTree>
    <p:extLst>
      <p:ext uri="{BB962C8B-B14F-4D97-AF65-F5344CB8AC3E}">
        <p14:creationId xmlns:p14="http://schemas.microsoft.com/office/powerpoint/2010/main" val="32870385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63D2D-6CCE-BD4E-9167-7BF06B876603}"/>
              </a:ext>
            </a:extLst>
          </p:cNvPr>
          <p:cNvSpPr>
            <a:spLocks noGrp="1"/>
          </p:cNvSpPr>
          <p:nvPr>
            <p:ph type="title"/>
          </p:nvPr>
        </p:nvSpPr>
        <p:spPr>
          <a:xfrm>
            <a:off x="960790" y="-72362"/>
            <a:ext cx="9905998" cy="1478570"/>
          </a:xfrm>
        </p:spPr>
        <p:txBody>
          <a:bodyPr/>
          <a:lstStyle/>
          <a:p>
            <a:r>
              <a:rPr lang="en-US" dirty="0"/>
              <a:t>ARCHITECTURE 1</a:t>
            </a:r>
          </a:p>
        </p:txBody>
      </p:sp>
      <p:pic>
        <p:nvPicPr>
          <p:cNvPr id="4" name="Content Placeholder 3">
            <a:extLst>
              <a:ext uri="{FF2B5EF4-FFF2-40B4-BE49-F238E27FC236}">
                <a16:creationId xmlns:a16="http://schemas.microsoft.com/office/drawing/2014/main" id="{97B28B32-DAFF-3E4E-B6F9-E193B6AD918E}"/>
              </a:ext>
            </a:extLst>
          </p:cNvPr>
          <p:cNvPicPr>
            <a:picLocks noGrp="1" noChangeAspect="1"/>
          </p:cNvPicPr>
          <p:nvPr>
            <p:ph idx="1"/>
          </p:nvPr>
        </p:nvPicPr>
        <p:blipFill>
          <a:blip r:embed="rId3"/>
          <a:stretch>
            <a:fillRect/>
          </a:stretch>
        </p:blipFill>
        <p:spPr>
          <a:xfrm>
            <a:off x="782989" y="1143318"/>
            <a:ext cx="10083799" cy="5096570"/>
          </a:xfrm>
          <a:prstGeom prst="rect">
            <a:avLst/>
          </a:prstGeom>
        </p:spPr>
      </p:pic>
    </p:spTree>
    <p:extLst>
      <p:ext uri="{BB962C8B-B14F-4D97-AF65-F5344CB8AC3E}">
        <p14:creationId xmlns:p14="http://schemas.microsoft.com/office/powerpoint/2010/main" val="112612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 name="Group 1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70" name="Group 69">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1" name="Rectangle 70">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EB941AD4-2AE6-F941-98F4-394D10AFF883}"/>
              </a:ext>
            </a:extLst>
          </p:cNvPr>
          <p:cNvSpPr>
            <a:spLocks noGrp="1"/>
          </p:cNvSpPr>
          <p:nvPr>
            <p:ph type="title"/>
          </p:nvPr>
        </p:nvSpPr>
        <p:spPr>
          <a:xfrm>
            <a:off x="1108603" y="5624301"/>
            <a:ext cx="8830733" cy="936096"/>
          </a:xfrm>
        </p:spPr>
        <p:txBody>
          <a:bodyPr vert="horz" lIns="91440" tIns="45720" rIns="91440" bIns="45720" rtlCol="0" anchor="b">
            <a:normAutofit/>
          </a:bodyPr>
          <a:lstStyle/>
          <a:p>
            <a:r>
              <a:rPr lang="en-US" sz="4400" dirty="0"/>
              <a:t>MASTER Architecture </a:t>
            </a:r>
          </a:p>
        </p:txBody>
      </p:sp>
      <p:grpSp>
        <p:nvGrpSpPr>
          <p:cNvPr id="74" name="Group 73">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5"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76"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7"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8"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9"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0"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1"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2"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3"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4"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7"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2"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pic>
        <p:nvPicPr>
          <p:cNvPr id="7" name="Picture 6">
            <a:extLst>
              <a:ext uri="{FF2B5EF4-FFF2-40B4-BE49-F238E27FC236}">
                <a16:creationId xmlns:a16="http://schemas.microsoft.com/office/drawing/2014/main" id="{735C451E-DA6A-A049-AF12-49AD6082BB69}"/>
              </a:ext>
            </a:extLst>
          </p:cNvPr>
          <p:cNvPicPr>
            <a:picLocks noChangeAspect="1"/>
          </p:cNvPicPr>
          <p:nvPr/>
        </p:nvPicPr>
        <p:blipFill rotWithShape="1">
          <a:blip r:embed="rId5"/>
          <a:srcRect t="12714" b="14123"/>
          <a:stretch/>
        </p:blipFill>
        <p:spPr>
          <a:xfrm>
            <a:off x="448650" y="612776"/>
            <a:ext cx="11324250" cy="426243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03" name="Group 102">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4"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8" name="Picture 7">
            <a:extLst>
              <a:ext uri="{FF2B5EF4-FFF2-40B4-BE49-F238E27FC236}">
                <a16:creationId xmlns:a16="http://schemas.microsoft.com/office/drawing/2014/main" id="{B66F83C6-54FE-0E48-8A8E-CCEDBB0E74C7}"/>
              </a:ext>
            </a:extLst>
          </p:cNvPr>
          <p:cNvPicPr>
            <a:picLocks noChangeAspect="1"/>
          </p:cNvPicPr>
          <p:nvPr/>
        </p:nvPicPr>
        <p:blipFill>
          <a:blip r:embed="rId5"/>
          <a:stretch>
            <a:fillRect/>
          </a:stretch>
        </p:blipFill>
        <p:spPr>
          <a:xfrm>
            <a:off x="-9525" y="25931"/>
            <a:ext cx="12192000" cy="5527038"/>
          </a:xfrm>
          <a:prstGeom prst="rect">
            <a:avLst/>
          </a:prstGeom>
        </p:spPr>
      </p:pic>
    </p:spTree>
    <p:extLst>
      <p:ext uri="{BB962C8B-B14F-4D97-AF65-F5344CB8AC3E}">
        <p14:creationId xmlns:p14="http://schemas.microsoft.com/office/powerpoint/2010/main" val="1649051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0782C-25CA-B94D-872C-80B1AC9EB964}"/>
              </a:ext>
            </a:extLst>
          </p:cNvPr>
          <p:cNvSpPr>
            <a:spLocks noGrp="1"/>
          </p:cNvSpPr>
          <p:nvPr>
            <p:ph type="title"/>
          </p:nvPr>
        </p:nvSpPr>
        <p:spPr/>
        <p:txBody>
          <a:bodyPr/>
          <a:lstStyle/>
          <a:p>
            <a:r>
              <a:rPr lang="en-US" dirty="0"/>
              <a:t>Case study </a:t>
            </a:r>
          </a:p>
        </p:txBody>
      </p:sp>
      <p:sp>
        <p:nvSpPr>
          <p:cNvPr id="3" name="Content Placeholder 2">
            <a:extLst>
              <a:ext uri="{FF2B5EF4-FFF2-40B4-BE49-F238E27FC236}">
                <a16:creationId xmlns:a16="http://schemas.microsoft.com/office/drawing/2014/main" id="{EB45AC63-360C-2A47-8933-53DABDB35142}"/>
              </a:ext>
            </a:extLst>
          </p:cNvPr>
          <p:cNvSpPr>
            <a:spLocks noGrp="1"/>
          </p:cNvSpPr>
          <p:nvPr>
            <p:ph idx="1"/>
          </p:nvPr>
        </p:nvSpPr>
        <p:spPr/>
        <p:txBody>
          <a:bodyPr/>
          <a:lstStyle/>
          <a:p>
            <a:r>
              <a:rPr lang="en-US" dirty="0"/>
              <a:t>Large FinTech - Project from Innovation hub</a:t>
            </a:r>
          </a:p>
          <a:p>
            <a:r>
              <a:rPr lang="en-US" dirty="0"/>
              <a:t>CENM + </a:t>
            </a:r>
            <a:r>
              <a:rPr lang="en-US" dirty="0" err="1"/>
              <a:t>CorDapps</a:t>
            </a:r>
            <a:endParaRPr lang="en-US" dirty="0"/>
          </a:p>
          <a:p>
            <a:r>
              <a:rPr lang="en-US" dirty="0"/>
              <a:t>K8s dominated payment systems  - Open Shift 3.6 on AWS</a:t>
            </a:r>
          </a:p>
          <a:p>
            <a:r>
              <a:rPr lang="en-US" dirty="0"/>
              <a:t>Face value – architecture seems plausible</a:t>
            </a:r>
          </a:p>
          <a:p>
            <a:r>
              <a:rPr lang="en-US" dirty="0"/>
              <a:t>Ended up failing because of simple port issues</a:t>
            </a:r>
          </a:p>
          <a:p>
            <a:r>
              <a:rPr lang="en-US" dirty="0"/>
              <a:t>Container architect relationship was very valuable</a:t>
            </a:r>
          </a:p>
        </p:txBody>
      </p:sp>
    </p:spTree>
    <p:extLst>
      <p:ext uri="{BB962C8B-B14F-4D97-AF65-F5344CB8AC3E}">
        <p14:creationId xmlns:p14="http://schemas.microsoft.com/office/powerpoint/2010/main" val="1363574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6849-BBB3-2146-851C-FBB0A359B0BB}"/>
              </a:ext>
            </a:extLst>
          </p:cNvPr>
          <p:cNvSpPr>
            <a:spLocks noGrp="1"/>
          </p:cNvSpPr>
          <p:nvPr>
            <p:ph type="title"/>
          </p:nvPr>
        </p:nvSpPr>
        <p:spPr/>
        <p:txBody>
          <a:bodyPr/>
          <a:lstStyle/>
          <a:p>
            <a:r>
              <a:rPr lang="en-US" dirty="0"/>
              <a:t>What we will cover</a:t>
            </a:r>
          </a:p>
        </p:txBody>
      </p:sp>
      <p:sp>
        <p:nvSpPr>
          <p:cNvPr id="3" name="Content Placeholder 2">
            <a:extLst>
              <a:ext uri="{FF2B5EF4-FFF2-40B4-BE49-F238E27FC236}">
                <a16:creationId xmlns:a16="http://schemas.microsoft.com/office/drawing/2014/main" id="{08710969-E8C2-754D-BFAD-C036989E1BDD}"/>
              </a:ext>
            </a:extLst>
          </p:cNvPr>
          <p:cNvSpPr>
            <a:spLocks noGrp="1"/>
          </p:cNvSpPr>
          <p:nvPr>
            <p:ph idx="1"/>
          </p:nvPr>
        </p:nvSpPr>
        <p:spPr/>
        <p:txBody>
          <a:bodyPr>
            <a:normAutofit fontScale="92500" lnSpcReduction="10000"/>
          </a:bodyPr>
          <a:lstStyle/>
          <a:p>
            <a:r>
              <a:rPr lang="en-US" dirty="0"/>
              <a:t>Quick Docker + k8s primer </a:t>
            </a:r>
          </a:p>
          <a:p>
            <a:r>
              <a:rPr lang="en-US" dirty="0"/>
              <a:t>Corda + Horizontal scaling</a:t>
            </a:r>
          </a:p>
          <a:p>
            <a:r>
              <a:rPr lang="en-US" dirty="0"/>
              <a:t>Architectural designs</a:t>
            </a:r>
          </a:p>
          <a:p>
            <a:r>
              <a:rPr lang="en-US" dirty="0"/>
              <a:t>Live demos </a:t>
            </a:r>
          </a:p>
          <a:p>
            <a:r>
              <a:rPr lang="en-US" dirty="0"/>
              <a:t>Case study </a:t>
            </a:r>
          </a:p>
          <a:p>
            <a:r>
              <a:rPr lang="en-US" dirty="0"/>
              <a:t>Tips, tricks, tools, and things to watch out for when advising clients</a:t>
            </a:r>
          </a:p>
          <a:p>
            <a:r>
              <a:rPr lang="en-US" dirty="0"/>
              <a:t>Q&amp;A</a:t>
            </a:r>
          </a:p>
        </p:txBody>
      </p:sp>
    </p:spTree>
    <p:extLst>
      <p:ext uri="{BB962C8B-B14F-4D97-AF65-F5344CB8AC3E}">
        <p14:creationId xmlns:p14="http://schemas.microsoft.com/office/powerpoint/2010/main" val="1743204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BD45C-F386-D248-9C1F-A6292F3461AF}"/>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1C8B1D4E-4B65-414E-A992-EEC8867C987E}"/>
              </a:ext>
            </a:extLst>
          </p:cNvPr>
          <p:cNvSpPr>
            <a:spLocks noGrp="1"/>
          </p:cNvSpPr>
          <p:nvPr>
            <p:ph idx="1"/>
          </p:nvPr>
        </p:nvSpPr>
        <p:spPr/>
        <p:txBody>
          <a:bodyPr>
            <a:normAutofit/>
          </a:bodyPr>
          <a:lstStyle/>
          <a:p>
            <a:r>
              <a:rPr lang="en-US" dirty="0"/>
              <a:t>Large scale enterprise deployments depend on the details</a:t>
            </a:r>
          </a:p>
          <a:p>
            <a:r>
              <a:rPr lang="en-US" dirty="0"/>
              <a:t>Shift in thinking – maintenance means Pods die a lot</a:t>
            </a:r>
          </a:p>
          <a:p>
            <a:r>
              <a:rPr lang="en-US" dirty="0"/>
              <a:t>Cost</a:t>
            </a:r>
          </a:p>
          <a:p>
            <a:r>
              <a:rPr lang="en-US" dirty="0"/>
              <a:t>Config hell</a:t>
            </a:r>
          </a:p>
          <a:p>
            <a:endParaRPr lang="en-US" dirty="0"/>
          </a:p>
        </p:txBody>
      </p:sp>
    </p:spTree>
    <p:extLst>
      <p:ext uri="{BB962C8B-B14F-4D97-AF65-F5344CB8AC3E}">
        <p14:creationId xmlns:p14="http://schemas.microsoft.com/office/powerpoint/2010/main" val="9656003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332C6-FE46-4E4F-92DB-CD81C35DBFB7}"/>
              </a:ext>
            </a:extLst>
          </p:cNvPr>
          <p:cNvSpPr>
            <a:spLocks noGrp="1"/>
          </p:cNvSpPr>
          <p:nvPr>
            <p:ph type="title"/>
          </p:nvPr>
        </p:nvSpPr>
        <p:spPr/>
        <p:txBody>
          <a:bodyPr/>
          <a:lstStyle/>
          <a:p>
            <a:r>
              <a:rPr lang="en-US" dirty="0"/>
              <a:t>Retro</a:t>
            </a:r>
          </a:p>
        </p:txBody>
      </p:sp>
      <p:sp>
        <p:nvSpPr>
          <p:cNvPr id="3" name="Content Placeholder 2">
            <a:extLst>
              <a:ext uri="{FF2B5EF4-FFF2-40B4-BE49-F238E27FC236}">
                <a16:creationId xmlns:a16="http://schemas.microsoft.com/office/drawing/2014/main" id="{2F0ADFA7-5F3C-4B4B-9470-3673D71194F2}"/>
              </a:ext>
            </a:extLst>
          </p:cNvPr>
          <p:cNvSpPr>
            <a:spLocks noGrp="1"/>
          </p:cNvSpPr>
          <p:nvPr>
            <p:ph idx="1"/>
          </p:nvPr>
        </p:nvSpPr>
        <p:spPr/>
        <p:txBody>
          <a:bodyPr/>
          <a:lstStyle/>
          <a:p>
            <a:r>
              <a:rPr lang="en-US" dirty="0"/>
              <a:t>Docker for Development, Testing and CI</a:t>
            </a:r>
          </a:p>
          <a:p>
            <a:r>
              <a:rPr lang="en-US" dirty="0"/>
              <a:t>Kubernetes has benefits – </a:t>
            </a:r>
          </a:p>
          <a:p>
            <a:pPr lvl="1"/>
            <a:r>
              <a:rPr lang="en-US" dirty="0"/>
              <a:t>self-healing, auto-vertical, monitoring, upgrades, security</a:t>
            </a:r>
          </a:p>
          <a:p>
            <a:pPr lvl="1"/>
            <a:r>
              <a:rPr lang="en-US" dirty="0"/>
              <a:t>Comes with costs – against the stream</a:t>
            </a:r>
          </a:p>
          <a:p>
            <a:r>
              <a:rPr lang="en-US" dirty="0"/>
              <a:t>Horizontal scaling – game changer</a:t>
            </a:r>
          </a:p>
          <a:p>
            <a:r>
              <a:rPr lang="en-US" dirty="0"/>
              <a:t>No one single solution</a:t>
            </a:r>
          </a:p>
          <a:p>
            <a:endParaRPr lang="en-US" dirty="0"/>
          </a:p>
        </p:txBody>
      </p:sp>
    </p:spTree>
    <p:extLst>
      <p:ext uri="{BB962C8B-B14F-4D97-AF65-F5344CB8AC3E}">
        <p14:creationId xmlns:p14="http://schemas.microsoft.com/office/powerpoint/2010/main" val="728837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0079E-1AB9-AA40-A77B-A384660FE20A}"/>
              </a:ext>
            </a:extLst>
          </p:cNvPr>
          <p:cNvSpPr>
            <a:spLocks noGrp="1"/>
          </p:cNvSpPr>
          <p:nvPr>
            <p:ph type="ctrTitle"/>
          </p:nvPr>
        </p:nvSpPr>
        <p:spPr/>
        <p:txBody>
          <a:bodyPr/>
          <a:lstStyle/>
          <a:p>
            <a:r>
              <a:rPr lang="en-US" dirty="0"/>
              <a:t>Thank you and good luck!</a:t>
            </a:r>
          </a:p>
        </p:txBody>
      </p:sp>
      <p:sp>
        <p:nvSpPr>
          <p:cNvPr id="3" name="Subtitle 2">
            <a:extLst>
              <a:ext uri="{FF2B5EF4-FFF2-40B4-BE49-F238E27FC236}">
                <a16:creationId xmlns:a16="http://schemas.microsoft.com/office/drawing/2014/main" id="{C0840F01-576D-D446-BDBF-8DBE641D1830}"/>
              </a:ext>
            </a:extLst>
          </p:cNvPr>
          <p:cNvSpPr>
            <a:spLocks noGrp="1"/>
          </p:cNvSpPr>
          <p:nvPr>
            <p:ph type="subTitle" idx="1"/>
          </p:nvPr>
        </p:nvSpPr>
        <p:spPr/>
        <p:txBody>
          <a:bodyPr/>
          <a:lstStyle/>
          <a:p>
            <a:r>
              <a:rPr lang="en-US" dirty="0"/>
              <a:t>eric.mcevoy@R3.com</a:t>
            </a:r>
          </a:p>
        </p:txBody>
      </p:sp>
    </p:spTree>
    <p:extLst>
      <p:ext uri="{BB962C8B-B14F-4D97-AF65-F5344CB8AC3E}">
        <p14:creationId xmlns:p14="http://schemas.microsoft.com/office/powerpoint/2010/main" val="4290473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32C54C-4F7E-4C4B-9D2D-F45B08092EDC}"/>
              </a:ext>
            </a:extLst>
          </p:cNvPr>
          <p:cNvSpPr>
            <a:spLocks noGrp="1"/>
          </p:cNvSpPr>
          <p:nvPr>
            <p:ph type="title"/>
          </p:nvPr>
        </p:nvSpPr>
        <p:spPr>
          <a:xfrm>
            <a:off x="1141413" y="618518"/>
            <a:ext cx="4459286" cy="1478570"/>
          </a:xfrm>
        </p:spPr>
        <p:txBody>
          <a:bodyPr>
            <a:normAutofit/>
          </a:bodyPr>
          <a:lstStyle/>
          <a:p>
            <a:r>
              <a:rPr lang="en-US" sz="3200"/>
              <a:t>Docker primer</a:t>
            </a:r>
          </a:p>
        </p:txBody>
      </p:sp>
      <p:sp>
        <p:nvSpPr>
          <p:cNvPr id="3" name="Content Placeholder 2">
            <a:extLst>
              <a:ext uri="{FF2B5EF4-FFF2-40B4-BE49-F238E27FC236}">
                <a16:creationId xmlns:a16="http://schemas.microsoft.com/office/drawing/2014/main" id="{31A8A9F3-06DC-A849-8998-72B75D7A8721}"/>
              </a:ext>
            </a:extLst>
          </p:cNvPr>
          <p:cNvSpPr>
            <a:spLocks noGrp="1"/>
          </p:cNvSpPr>
          <p:nvPr>
            <p:ph idx="1"/>
          </p:nvPr>
        </p:nvSpPr>
        <p:spPr>
          <a:xfrm>
            <a:off x="1035050" y="1607609"/>
            <a:ext cx="4459287" cy="3965046"/>
          </a:xfrm>
        </p:spPr>
        <p:txBody>
          <a:bodyPr>
            <a:normAutofit/>
          </a:bodyPr>
          <a:lstStyle/>
          <a:p>
            <a:pPr marL="0" indent="0">
              <a:buNone/>
            </a:pPr>
            <a:endParaRPr lang="en-US" sz="2000" dirty="0"/>
          </a:p>
          <a:p>
            <a:r>
              <a:rPr lang="en-US" sz="2000" dirty="0"/>
              <a:t>Container implementation</a:t>
            </a:r>
          </a:p>
          <a:p>
            <a:r>
              <a:rPr lang="en-US" sz="2000" dirty="0"/>
              <a:t>Stripped down OS</a:t>
            </a:r>
          </a:p>
          <a:p>
            <a:r>
              <a:rPr lang="en-US" sz="2000" dirty="0"/>
              <a:t>Isolated processes</a:t>
            </a:r>
          </a:p>
          <a:p>
            <a:r>
              <a:rPr lang="en-US" sz="2000" dirty="0"/>
              <a:t>Fully encapsulated implementations and dependencies</a:t>
            </a:r>
          </a:p>
          <a:p>
            <a:r>
              <a:rPr lang="en-US" sz="2000" dirty="0"/>
              <a:t>Ephemeral</a:t>
            </a:r>
          </a:p>
          <a:p>
            <a:r>
              <a:rPr lang="en-US" sz="2000" dirty="0"/>
              <a:t>Images specify base ordering</a:t>
            </a:r>
          </a:p>
          <a:p>
            <a:endParaRPr lang="en-US" sz="2000" dirty="0"/>
          </a:p>
          <a:p>
            <a:endParaRPr lang="en-US" sz="2000" dirty="0"/>
          </a:p>
        </p:txBody>
      </p:sp>
      <p:pic>
        <p:nvPicPr>
          <p:cNvPr id="7" name="Picture 6">
            <a:extLst>
              <a:ext uri="{FF2B5EF4-FFF2-40B4-BE49-F238E27FC236}">
                <a16:creationId xmlns:a16="http://schemas.microsoft.com/office/drawing/2014/main" id="{E21EE462-73D5-6144-8E74-C7D7B987B171}"/>
              </a:ext>
            </a:extLst>
          </p:cNvPr>
          <p:cNvPicPr>
            <a:picLocks noChangeAspect="1"/>
          </p:cNvPicPr>
          <p:nvPr/>
        </p:nvPicPr>
        <p:blipFill>
          <a:blip r:embed="rId5"/>
          <a:stretch>
            <a:fillRect/>
          </a:stretch>
        </p:blipFill>
        <p:spPr>
          <a:xfrm>
            <a:off x="5707062" y="1957388"/>
            <a:ext cx="6074391" cy="2976451"/>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6" name="Group 15">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9"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4"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4" name="TextBox 3">
            <a:extLst>
              <a:ext uri="{FF2B5EF4-FFF2-40B4-BE49-F238E27FC236}">
                <a16:creationId xmlns:a16="http://schemas.microsoft.com/office/drawing/2014/main" id="{0158C1CD-9478-A74E-9EA9-437BCDD62D84}"/>
              </a:ext>
            </a:extLst>
          </p:cNvPr>
          <p:cNvSpPr txBox="1"/>
          <p:nvPr/>
        </p:nvSpPr>
        <p:spPr>
          <a:xfrm>
            <a:off x="4572000" y="259411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96270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CCC5B-A20D-9A42-AF63-45EDEB9DFA24}"/>
              </a:ext>
            </a:extLst>
          </p:cNvPr>
          <p:cNvSpPr>
            <a:spLocks noGrp="1"/>
          </p:cNvSpPr>
          <p:nvPr>
            <p:ph type="title"/>
          </p:nvPr>
        </p:nvSpPr>
        <p:spPr/>
        <p:txBody>
          <a:bodyPr/>
          <a:lstStyle/>
          <a:p>
            <a:r>
              <a:rPr lang="en-US" dirty="0"/>
              <a:t>Docker benefits</a:t>
            </a:r>
          </a:p>
        </p:txBody>
      </p:sp>
      <p:sp>
        <p:nvSpPr>
          <p:cNvPr id="3" name="Content Placeholder 2">
            <a:extLst>
              <a:ext uri="{FF2B5EF4-FFF2-40B4-BE49-F238E27FC236}">
                <a16:creationId xmlns:a16="http://schemas.microsoft.com/office/drawing/2014/main" id="{8A5F419B-60F9-1842-A1FE-A169F62BF657}"/>
              </a:ext>
            </a:extLst>
          </p:cNvPr>
          <p:cNvSpPr>
            <a:spLocks noGrp="1"/>
          </p:cNvSpPr>
          <p:nvPr>
            <p:ph idx="1"/>
          </p:nvPr>
        </p:nvSpPr>
        <p:spPr/>
        <p:txBody>
          <a:bodyPr>
            <a:normAutofit fontScale="92500" lnSpcReduction="10000"/>
          </a:bodyPr>
          <a:lstStyle/>
          <a:p>
            <a:r>
              <a:rPr lang="en-US" dirty="0"/>
              <a:t>Portability</a:t>
            </a:r>
          </a:p>
          <a:p>
            <a:r>
              <a:rPr lang="en-US" dirty="0"/>
              <a:t>Fast + Efficient </a:t>
            </a:r>
          </a:p>
          <a:p>
            <a:r>
              <a:rPr lang="en-US" dirty="0"/>
              <a:t>Rapid deploy + test</a:t>
            </a:r>
          </a:p>
          <a:p>
            <a:r>
              <a:rPr lang="en-US" dirty="0"/>
              <a:t>Reliable CI</a:t>
            </a:r>
          </a:p>
          <a:p>
            <a:r>
              <a:rPr lang="en-US" dirty="0"/>
              <a:t>Scalable</a:t>
            </a:r>
          </a:p>
          <a:p>
            <a:r>
              <a:rPr lang="en-US" dirty="0"/>
              <a:t>Isolation</a:t>
            </a:r>
          </a:p>
          <a:p>
            <a:r>
              <a:rPr lang="en-US" dirty="0"/>
              <a:t>Versioning</a:t>
            </a:r>
          </a:p>
        </p:txBody>
      </p:sp>
    </p:spTree>
    <p:extLst>
      <p:ext uri="{BB962C8B-B14F-4D97-AF65-F5344CB8AC3E}">
        <p14:creationId xmlns:p14="http://schemas.microsoft.com/office/powerpoint/2010/main" val="889466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CF685-F740-A64E-938A-45795E64AF95}"/>
              </a:ext>
            </a:extLst>
          </p:cNvPr>
          <p:cNvSpPr>
            <a:spLocks noGrp="1"/>
          </p:cNvSpPr>
          <p:nvPr>
            <p:ph type="title"/>
          </p:nvPr>
        </p:nvSpPr>
        <p:spPr/>
        <p:txBody>
          <a:bodyPr/>
          <a:lstStyle/>
          <a:p>
            <a:r>
              <a:rPr lang="en-US" dirty="0"/>
              <a:t>Demo 1</a:t>
            </a:r>
          </a:p>
        </p:txBody>
      </p:sp>
      <p:sp>
        <p:nvSpPr>
          <p:cNvPr id="3" name="Text Placeholder 2">
            <a:extLst>
              <a:ext uri="{FF2B5EF4-FFF2-40B4-BE49-F238E27FC236}">
                <a16:creationId xmlns:a16="http://schemas.microsoft.com/office/drawing/2014/main" id="{D2B67159-ECC5-9A41-989F-C28B9EC11241}"/>
              </a:ext>
            </a:extLst>
          </p:cNvPr>
          <p:cNvSpPr>
            <a:spLocks noGrp="1"/>
          </p:cNvSpPr>
          <p:nvPr>
            <p:ph type="body" sz="half" idx="2"/>
          </p:nvPr>
        </p:nvSpPr>
        <p:spPr/>
        <p:txBody>
          <a:bodyPr/>
          <a:lstStyle/>
          <a:p>
            <a:r>
              <a:rPr lang="en-US" dirty="0"/>
              <a:t>Simple Docker + Corda </a:t>
            </a:r>
          </a:p>
        </p:txBody>
      </p:sp>
    </p:spTree>
    <p:extLst>
      <p:ext uri="{BB962C8B-B14F-4D97-AF65-F5344CB8AC3E}">
        <p14:creationId xmlns:p14="http://schemas.microsoft.com/office/powerpoint/2010/main" val="3913639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DFCE-D8A6-A146-A643-E88111FF7764}"/>
              </a:ext>
            </a:extLst>
          </p:cNvPr>
          <p:cNvSpPr>
            <a:spLocks noGrp="1"/>
          </p:cNvSpPr>
          <p:nvPr>
            <p:ph type="title"/>
          </p:nvPr>
        </p:nvSpPr>
        <p:spPr/>
        <p:txBody>
          <a:bodyPr/>
          <a:lstStyle/>
          <a:p>
            <a:r>
              <a:rPr lang="en-US" dirty="0"/>
              <a:t>Demo 1</a:t>
            </a:r>
          </a:p>
        </p:txBody>
      </p:sp>
      <p:sp>
        <p:nvSpPr>
          <p:cNvPr id="3" name="Content Placeholder 2">
            <a:extLst>
              <a:ext uri="{FF2B5EF4-FFF2-40B4-BE49-F238E27FC236}">
                <a16:creationId xmlns:a16="http://schemas.microsoft.com/office/drawing/2014/main" id="{2338C770-7F83-A340-BBA2-B76F96C7900C}"/>
              </a:ext>
            </a:extLst>
          </p:cNvPr>
          <p:cNvSpPr>
            <a:spLocks noGrp="1"/>
          </p:cNvSpPr>
          <p:nvPr>
            <p:ph idx="1"/>
          </p:nvPr>
        </p:nvSpPr>
        <p:spPr/>
        <p:txBody>
          <a:bodyPr>
            <a:normAutofit/>
          </a:bodyPr>
          <a:lstStyle/>
          <a:p>
            <a:r>
              <a:rPr lang="en-GB" i="1" dirty="0"/>
              <a:t>This a simple, single docker container of a Corda node</a:t>
            </a:r>
          </a:p>
          <a:p>
            <a:r>
              <a:rPr lang="en-GB" i="1" dirty="0"/>
              <a:t>It exists in isolation and used pre </a:t>
            </a:r>
            <a:r>
              <a:rPr lang="en-GB" i="1" dirty="0" err="1"/>
              <a:t>generatated</a:t>
            </a:r>
            <a:r>
              <a:rPr lang="en-GB" i="1" dirty="0"/>
              <a:t> network parameters, certificates</a:t>
            </a:r>
          </a:p>
          <a:p>
            <a:r>
              <a:rPr lang="en-GB" i="1" dirty="0"/>
              <a:t>Interact with the node via the command line shell</a:t>
            </a:r>
          </a:p>
          <a:p>
            <a:r>
              <a:rPr lang="en-GB" i="1" dirty="0"/>
              <a:t>See the project </a:t>
            </a:r>
            <a:r>
              <a:rPr lang="en-GB" i="1" dirty="0" err="1"/>
              <a:t>README.md</a:t>
            </a:r>
            <a:r>
              <a:rPr lang="en-GB" i="1" dirty="0"/>
              <a:t> for further details</a:t>
            </a:r>
            <a:br>
              <a:rPr lang="en-GB" i="1" dirty="0"/>
            </a:br>
            <a:endParaRPr lang="en-US" dirty="0"/>
          </a:p>
        </p:txBody>
      </p:sp>
    </p:spTree>
    <p:extLst>
      <p:ext uri="{BB962C8B-B14F-4D97-AF65-F5344CB8AC3E}">
        <p14:creationId xmlns:p14="http://schemas.microsoft.com/office/powerpoint/2010/main" val="2529747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A131C-913B-A842-870E-0498424500B4}"/>
              </a:ext>
            </a:extLst>
          </p:cNvPr>
          <p:cNvSpPr>
            <a:spLocks noGrp="1"/>
          </p:cNvSpPr>
          <p:nvPr>
            <p:ph type="title"/>
          </p:nvPr>
        </p:nvSpPr>
        <p:spPr/>
        <p:txBody>
          <a:bodyPr/>
          <a:lstStyle/>
          <a:p>
            <a:r>
              <a:rPr lang="en-US" dirty="0"/>
              <a:t>DEMO 2</a:t>
            </a:r>
          </a:p>
        </p:txBody>
      </p:sp>
      <p:sp>
        <p:nvSpPr>
          <p:cNvPr id="3" name="Text Placeholder 2">
            <a:extLst>
              <a:ext uri="{FF2B5EF4-FFF2-40B4-BE49-F238E27FC236}">
                <a16:creationId xmlns:a16="http://schemas.microsoft.com/office/drawing/2014/main" id="{705CBA19-2025-E74A-A7DD-3044BA1A1E30}"/>
              </a:ext>
            </a:extLst>
          </p:cNvPr>
          <p:cNvSpPr>
            <a:spLocks noGrp="1"/>
          </p:cNvSpPr>
          <p:nvPr>
            <p:ph type="body" sz="half" idx="2"/>
          </p:nvPr>
        </p:nvSpPr>
        <p:spPr/>
        <p:txBody>
          <a:bodyPr/>
          <a:lstStyle/>
          <a:p>
            <a:r>
              <a:rPr lang="en-US" dirty="0"/>
              <a:t>Corda + Docker Compose</a:t>
            </a:r>
          </a:p>
        </p:txBody>
      </p:sp>
    </p:spTree>
    <p:extLst>
      <p:ext uri="{BB962C8B-B14F-4D97-AF65-F5344CB8AC3E}">
        <p14:creationId xmlns:p14="http://schemas.microsoft.com/office/powerpoint/2010/main" val="2223375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C62BE-2E26-AA43-8A2B-6996566B51B2}"/>
              </a:ext>
            </a:extLst>
          </p:cNvPr>
          <p:cNvSpPr>
            <a:spLocks noGrp="1"/>
          </p:cNvSpPr>
          <p:nvPr>
            <p:ph type="title"/>
          </p:nvPr>
        </p:nvSpPr>
        <p:spPr/>
        <p:txBody>
          <a:bodyPr/>
          <a:lstStyle/>
          <a:p>
            <a:r>
              <a:rPr lang="en-US" dirty="0"/>
              <a:t>Docker compose + corda</a:t>
            </a:r>
          </a:p>
        </p:txBody>
      </p:sp>
      <p:sp>
        <p:nvSpPr>
          <p:cNvPr id="3" name="Content Placeholder 2">
            <a:extLst>
              <a:ext uri="{FF2B5EF4-FFF2-40B4-BE49-F238E27FC236}">
                <a16:creationId xmlns:a16="http://schemas.microsoft.com/office/drawing/2014/main" id="{2F568EBC-AFFE-214C-A889-B163D618AE62}"/>
              </a:ext>
            </a:extLst>
          </p:cNvPr>
          <p:cNvSpPr>
            <a:spLocks noGrp="1"/>
          </p:cNvSpPr>
          <p:nvPr>
            <p:ph idx="1"/>
          </p:nvPr>
        </p:nvSpPr>
        <p:spPr/>
        <p:txBody>
          <a:bodyPr/>
          <a:lstStyle/>
          <a:p>
            <a:r>
              <a:rPr lang="en-US" dirty="0"/>
              <a:t>Docker for Single containers</a:t>
            </a:r>
          </a:p>
          <a:p>
            <a:pPr lvl="1"/>
            <a:r>
              <a:rPr lang="en-US" dirty="0"/>
              <a:t>CLI -&gt; Daemon</a:t>
            </a:r>
          </a:p>
          <a:p>
            <a:r>
              <a:rPr lang="en-US" dirty="0"/>
              <a:t>Docker compose is for multi container apps</a:t>
            </a:r>
          </a:p>
          <a:p>
            <a:r>
              <a:rPr lang="en-US" dirty="0"/>
              <a:t>Demo is docker compose network of corda nodes </a:t>
            </a:r>
          </a:p>
          <a:p>
            <a:r>
              <a:rPr lang="en-US" dirty="0"/>
              <a:t>Each running BNMS</a:t>
            </a:r>
          </a:p>
        </p:txBody>
      </p:sp>
    </p:spTree>
    <p:extLst>
      <p:ext uri="{BB962C8B-B14F-4D97-AF65-F5344CB8AC3E}">
        <p14:creationId xmlns:p14="http://schemas.microsoft.com/office/powerpoint/2010/main" val="1697102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7D11A-71D5-024B-9391-A56956B3336F}"/>
              </a:ext>
            </a:extLst>
          </p:cNvPr>
          <p:cNvSpPr>
            <a:spLocks noGrp="1"/>
          </p:cNvSpPr>
          <p:nvPr>
            <p:ph type="ctrTitle"/>
          </p:nvPr>
        </p:nvSpPr>
        <p:spPr/>
        <p:txBody>
          <a:bodyPr/>
          <a:lstStyle/>
          <a:p>
            <a:r>
              <a:rPr lang="en-US" dirty="0"/>
              <a:t>DEMO 3</a:t>
            </a:r>
          </a:p>
        </p:txBody>
      </p:sp>
      <p:sp>
        <p:nvSpPr>
          <p:cNvPr id="3" name="Subtitle 2">
            <a:extLst>
              <a:ext uri="{FF2B5EF4-FFF2-40B4-BE49-F238E27FC236}">
                <a16:creationId xmlns:a16="http://schemas.microsoft.com/office/drawing/2014/main" id="{ADCFE605-AF62-0A4C-91E7-0591DDAC1916}"/>
              </a:ext>
            </a:extLst>
          </p:cNvPr>
          <p:cNvSpPr>
            <a:spLocks noGrp="1"/>
          </p:cNvSpPr>
          <p:nvPr>
            <p:ph type="subTitle" idx="1"/>
          </p:nvPr>
        </p:nvSpPr>
        <p:spPr/>
        <p:txBody>
          <a:bodyPr/>
          <a:lstStyle/>
          <a:p>
            <a:r>
              <a:rPr lang="en-US" dirty="0"/>
              <a:t>scripted DOCKER NETWORKS + SPRINT BOOT NETWORK MAP</a:t>
            </a:r>
          </a:p>
        </p:txBody>
      </p:sp>
    </p:spTree>
    <p:extLst>
      <p:ext uri="{BB962C8B-B14F-4D97-AF65-F5344CB8AC3E}">
        <p14:creationId xmlns:p14="http://schemas.microsoft.com/office/powerpoint/2010/main" val="34356734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3444</TotalTime>
  <Words>1321</Words>
  <Application>Microsoft Macintosh PowerPoint</Application>
  <PresentationFormat>Widescreen</PresentationFormat>
  <Paragraphs>165</Paragraphs>
  <Slides>22</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Tw Cen MT</vt:lpstr>
      <vt:lpstr>Circuit</vt:lpstr>
      <vt:lpstr>CORDA on the Cloud</vt:lpstr>
      <vt:lpstr>What we will cover</vt:lpstr>
      <vt:lpstr>Docker primer</vt:lpstr>
      <vt:lpstr>Docker benefits</vt:lpstr>
      <vt:lpstr>Demo 1</vt:lpstr>
      <vt:lpstr>Demo 1</vt:lpstr>
      <vt:lpstr>DEMO 2</vt:lpstr>
      <vt:lpstr>Docker compose + corda</vt:lpstr>
      <vt:lpstr>DEMO 3</vt:lpstr>
      <vt:lpstr>Demo 3</vt:lpstr>
      <vt:lpstr>Horizontal scaling in COrda</vt:lpstr>
      <vt:lpstr>What might it look like?</vt:lpstr>
      <vt:lpstr>Kubernetes primer</vt:lpstr>
      <vt:lpstr>Demo 4</vt:lpstr>
      <vt:lpstr>Demo 4</vt:lpstr>
      <vt:lpstr>architectures</vt:lpstr>
      <vt:lpstr>ARCHITECTURE 1</vt:lpstr>
      <vt:lpstr>MASTER Architecture </vt:lpstr>
      <vt:lpstr>Case study </vt:lpstr>
      <vt:lpstr>Challenges</vt:lpstr>
      <vt:lpstr>Retro</vt:lpstr>
      <vt:lpstr>Thank you and good luck!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CORDA - DOCKER - KUBERNETES</dc:title>
  <dc:creator>Eric McEvoy</dc:creator>
  <cp:lastModifiedBy>Eric McEvoy</cp:lastModifiedBy>
  <cp:revision>15</cp:revision>
  <dcterms:created xsi:type="dcterms:W3CDTF">2019-09-15T19:50:56Z</dcterms:created>
  <dcterms:modified xsi:type="dcterms:W3CDTF">2020-01-19T20:34:47Z</dcterms:modified>
</cp:coreProperties>
</file>